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rompt Medium"/>
      <p:regular r:id="rId16"/>
    </p:embeddedFon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Mukta Light"/>
      <p:regular r:id="rId20"/>
    </p:embeddedFont>
    <p:embeddedFont>
      <p:font typeface="Mukta Ligh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70390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Analisis Daya Tarik Hotel Bintang Lima di Sukabumi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445788"/>
            <a:ext cx="7415927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Penelitian ini membahas analisis daya tarik hotel bintang lima di Sukabumi dengan fokus pada Royal Tulip Gunung Geulis Resort &amp; Golf sebagai satu-satunya hotel bintang lima di wilayah tersebut. Menggunakan metode penelitian kombinasi kuantitatif dan kualitatif, penelitian ini melibatkan 200 responden dan menganalisis data dari ulasan online selama periode 2023-2024.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611219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6119812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6093738"/>
            <a:ext cx="197572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by Daffa Sanzs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7225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Latar Belakang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1751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Potensi Pariwisata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764875"/>
            <a:ext cx="6150054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Sukabumi sebagai destinasi wisata yang berkembang memiliki potensi besar dalam industri perhotelan mewah. Royal Tulip Gunung Geulis Resort &amp; Golf hadir sebagai satu-satunya hotel bintang lima di kawasan ini, menawarkan pengalaman menginap premium dengan pemandangan alam yang menakjubkan.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1751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Tujuan Penelitian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3764875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Penelitian ini bertujuan untuk mengidentifikasi faktor-faktor daya tarik utama, menganalisis tingkat kepuasan pelanggan, dan mengevaluasi potensi pengembangan hotel.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652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223" y="3630692"/>
            <a:ext cx="5271611" cy="659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Profil Hotel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830223" y="4645462"/>
            <a:ext cx="6366391" cy="1340763"/>
          </a:xfrm>
          <a:prstGeom prst="roundRect">
            <a:avLst>
              <a:gd name="adj" fmla="val 743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5015" y="4890254"/>
            <a:ext cx="2635806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Lokasi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75015" y="5361980"/>
            <a:ext cx="5876806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Jl. Pasir Angin Gadog, Sukabumi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33786" y="4645462"/>
            <a:ext cx="6366391" cy="1340763"/>
          </a:xfrm>
          <a:prstGeom prst="roundRect">
            <a:avLst>
              <a:gd name="adj" fmla="val 743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78579" y="4890254"/>
            <a:ext cx="2635806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Kategori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678579" y="5361980"/>
            <a:ext cx="5876806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Bintang Lima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0223" y="6223397"/>
            <a:ext cx="6366391" cy="1340763"/>
          </a:xfrm>
          <a:prstGeom prst="roundRect">
            <a:avLst>
              <a:gd name="adj" fmla="val 743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75015" y="6468189"/>
            <a:ext cx="2635806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Tahun Operasi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75015" y="6939915"/>
            <a:ext cx="5876806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Sejak 2019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7433786" y="6223397"/>
            <a:ext cx="6366391" cy="1340763"/>
          </a:xfrm>
          <a:prstGeom prst="roundRect">
            <a:avLst>
              <a:gd name="adj" fmla="val 743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78579" y="6468189"/>
            <a:ext cx="2635806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Jumlah Kamar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678579" y="6939915"/>
            <a:ext cx="5876806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173 kamar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6500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Fasilitas Utama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2679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Akomodasi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85762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Deluxe Room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33899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Suite Room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82036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Presidential Suite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30173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Villa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32679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Rekreasi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623929" y="385762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Lapangan Golf 36-hole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433899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Kolam Renang Infinity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482036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Spa &amp; Wellness Center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530173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Gym Center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623929" y="578310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Kids Club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66374"/>
            <a:ext cx="584692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Metodologi Penelitian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37" y="2522458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33864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Survei Pelanggan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350437" y="3877508"/>
            <a:ext cx="3522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200 responden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542" y="2522458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43542" y="3386495"/>
            <a:ext cx="296239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Wawancara Mendalam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43542" y="3877508"/>
            <a:ext cx="3522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20 responden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5013127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50437" y="5877163"/>
            <a:ext cx="295417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Analisis Ulasan Online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350437" y="6368177"/>
            <a:ext cx="3522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2023-2024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542" y="5013127"/>
            <a:ext cx="617220" cy="6172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43542" y="58771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Observasi Langsung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243542" y="6368177"/>
            <a:ext cx="3522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Januari 2023 - Januari 2024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577215"/>
            <a:ext cx="5515808" cy="583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Faktor Daya Tarik Utama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3398" y="1580078"/>
            <a:ext cx="1302901" cy="11728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5735" y="2100977"/>
            <a:ext cx="98108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4886206" y="1789986"/>
            <a:ext cx="265902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Lokasi &amp; Pemandangan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4886206" y="2207300"/>
            <a:ext cx="265902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30%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728686" y="2769632"/>
            <a:ext cx="9114711" cy="11430"/>
          </a:xfrm>
          <a:prstGeom prst="roundRect">
            <a:avLst>
              <a:gd name="adj" fmla="val 771320"/>
            </a:avLst>
          </a:prstGeom>
          <a:solidFill>
            <a:srgbClr val="6D4562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888" y="2805351"/>
            <a:ext cx="2605802" cy="117288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47993" y="3181826"/>
            <a:ext cx="153472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537597" y="3015258"/>
            <a:ext cx="140934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Fasilitas Golf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5537597" y="3432572"/>
            <a:ext cx="140934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25%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5380077" y="3994904"/>
            <a:ext cx="8463320" cy="11430"/>
          </a:xfrm>
          <a:prstGeom prst="roundRect">
            <a:avLst>
              <a:gd name="adj" fmla="val 771320"/>
            </a:avLst>
          </a:prstGeom>
          <a:solidFill>
            <a:srgbClr val="6D4562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378" y="4030623"/>
            <a:ext cx="3908822" cy="117288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48708" y="4407098"/>
            <a:ext cx="152162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6189107" y="4240530"/>
            <a:ext cx="2212896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Kualitas Akomodasi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6189107" y="4657844"/>
            <a:ext cx="221289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20%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6031587" y="5220176"/>
            <a:ext cx="7811810" cy="11430"/>
          </a:xfrm>
          <a:prstGeom prst="roundRect">
            <a:avLst>
              <a:gd name="adj" fmla="val 771320"/>
            </a:avLst>
          </a:prstGeom>
          <a:solidFill>
            <a:srgbClr val="6D4562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987" y="5255895"/>
            <a:ext cx="5211723" cy="117288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44898" y="5632371"/>
            <a:ext cx="159782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6840617" y="5465802"/>
            <a:ext cx="92416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Layanan</a:t>
            </a:r>
            <a:endParaRPr lang="en-US" sz="1800" dirty="0"/>
          </a:p>
        </p:txBody>
      </p:sp>
      <p:sp>
        <p:nvSpPr>
          <p:cNvPr id="21" name="Text 15"/>
          <p:cNvSpPr/>
          <p:nvPr/>
        </p:nvSpPr>
        <p:spPr>
          <a:xfrm>
            <a:off x="6840617" y="5883116"/>
            <a:ext cx="92416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15%</a:t>
            </a:r>
            <a:endParaRPr lang="en-US" sz="1650" dirty="0"/>
          </a:p>
        </p:txBody>
      </p:sp>
      <p:sp>
        <p:nvSpPr>
          <p:cNvPr id="22" name="Shape 16"/>
          <p:cNvSpPr/>
          <p:nvPr/>
        </p:nvSpPr>
        <p:spPr>
          <a:xfrm>
            <a:off x="6683097" y="6445448"/>
            <a:ext cx="7160300" cy="11430"/>
          </a:xfrm>
          <a:prstGeom prst="roundRect">
            <a:avLst>
              <a:gd name="adj" fmla="val 771320"/>
            </a:avLst>
          </a:prstGeom>
          <a:solidFill>
            <a:srgbClr val="6D4562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77" y="6481167"/>
            <a:ext cx="6514743" cy="117288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949065" y="6857643"/>
            <a:ext cx="151448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</a:t>
            </a:r>
            <a:endParaRPr lang="en-US" sz="2050" dirty="0"/>
          </a:p>
        </p:txBody>
      </p:sp>
      <p:sp>
        <p:nvSpPr>
          <p:cNvPr id="25" name="Text 18"/>
          <p:cNvSpPr/>
          <p:nvPr/>
        </p:nvSpPr>
        <p:spPr>
          <a:xfrm>
            <a:off x="7492127" y="6691074"/>
            <a:ext cx="2243376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Pengalaman Kuliner</a:t>
            </a:r>
            <a:endParaRPr lang="en-US" sz="1800" dirty="0"/>
          </a:p>
        </p:txBody>
      </p:sp>
      <p:sp>
        <p:nvSpPr>
          <p:cNvPr id="26" name="Text 19"/>
          <p:cNvSpPr/>
          <p:nvPr/>
        </p:nvSpPr>
        <p:spPr>
          <a:xfrm>
            <a:off x="7492127" y="7108388"/>
            <a:ext cx="224337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10%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842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Analisis Kepuasan Pelanggan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149441"/>
            <a:ext cx="3522821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65%</a:t>
            </a:r>
            <a:endParaRPr lang="en-US" sz="6400" dirty="0"/>
          </a:p>
        </p:txBody>
      </p:sp>
      <p:sp>
        <p:nvSpPr>
          <p:cNvPr id="5" name="Text 2"/>
          <p:cNvSpPr/>
          <p:nvPr/>
        </p:nvSpPr>
        <p:spPr>
          <a:xfrm>
            <a:off x="1253847" y="42725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Sangat Puas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4757142" y="3149441"/>
            <a:ext cx="3522821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25%</a:t>
            </a:r>
            <a:endParaRPr lang="en-US" sz="6400" dirty="0"/>
          </a:p>
        </p:txBody>
      </p:sp>
      <p:sp>
        <p:nvSpPr>
          <p:cNvPr id="7" name="Text 4"/>
          <p:cNvSpPr/>
          <p:nvPr/>
        </p:nvSpPr>
        <p:spPr>
          <a:xfrm>
            <a:off x="5146953" y="42725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Puas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864037" y="5479375"/>
            <a:ext cx="3522821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8%</a:t>
            </a:r>
            <a:endParaRPr lang="en-US" sz="6400" dirty="0"/>
          </a:p>
        </p:txBody>
      </p:sp>
      <p:sp>
        <p:nvSpPr>
          <p:cNvPr id="9" name="Text 6"/>
          <p:cNvSpPr/>
          <p:nvPr/>
        </p:nvSpPr>
        <p:spPr>
          <a:xfrm>
            <a:off x="1253847" y="660249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Netral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4757142" y="5479375"/>
            <a:ext cx="3522821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2%</a:t>
            </a:r>
            <a:endParaRPr lang="en-US" sz="6400" dirty="0"/>
          </a:p>
        </p:txBody>
      </p:sp>
      <p:sp>
        <p:nvSpPr>
          <p:cNvPr id="11" name="Text 8"/>
          <p:cNvSpPr/>
          <p:nvPr/>
        </p:nvSpPr>
        <p:spPr>
          <a:xfrm>
            <a:off x="5146953" y="660249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Kurang Puas</a:t>
            </a:r>
            <a:endParaRPr lang="en-US" sz="2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51328"/>
            <a:ext cx="801183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Kesimpulan dan Rekomendasi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35422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Kesimpulan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943945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Pemandangan alam dan fasilitas golf menjadi daya tarik utama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82036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Tingkat kepuasan pelanggan tinggi (90% puas/sangat puas)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69678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Lokasi strategis untuk pelanggan dari Jakarta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35422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Rekomendasi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23929" y="394394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Penambahan fasilitas rekreasi non-golf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42531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Peningkatan pilihan kuliner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490668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Pengembangan program hiburan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538805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Penyediaan shuttle service dari Jakarta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882" y="606385"/>
            <a:ext cx="5643205" cy="612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Potensi Pengembangan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771882" y="1659969"/>
            <a:ext cx="1635800" cy="1232297"/>
          </a:xfrm>
          <a:prstGeom prst="roundRect">
            <a:avLst>
              <a:gd name="adj" fmla="val 75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00006" y="2055614"/>
            <a:ext cx="103108" cy="441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2628186" y="1880473"/>
            <a:ext cx="245042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Fasilitas MICE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2628186" y="2318980"/>
            <a:ext cx="6394013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Perluasan fasilitas untuk meeting, incentive, convention, and exhibition.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2517934" y="2877026"/>
            <a:ext cx="11230332" cy="15240"/>
          </a:xfrm>
          <a:prstGeom prst="roundRect">
            <a:avLst>
              <a:gd name="adj" fmla="val 607800"/>
            </a:avLst>
          </a:prstGeom>
          <a:solidFill>
            <a:srgbClr val="6D4562"/>
          </a:solidFill>
          <a:ln/>
        </p:spPr>
      </p:sp>
      <p:sp>
        <p:nvSpPr>
          <p:cNvPr id="8" name="Shape 6"/>
          <p:cNvSpPr/>
          <p:nvPr/>
        </p:nvSpPr>
        <p:spPr>
          <a:xfrm>
            <a:off x="771882" y="3002518"/>
            <a:ext cx="3271599" cy="1232297"/>
          </a:xfrm>
          <a:prstGeom prst="roundRect">
            <a:avLst>
              <a:gd name="adj" fmla="val 75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00006" y="3398163"/>
            <a:ext cx="161211" cy="441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4263985" y="3223022"/>
            <a:ext cx="245042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Atraksi Keluarga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4263985" y="3661529"/>
            <a:ext cx="8016240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Penambahan atraksi yang menarik bagi keluarga, seperti taman bermain atau wahana air.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4153733" y="4219575"/>
            <a:ext cx="9594533" cy="15240"/>
          </a:xfrm>
          <a:prstGeom prst="roundRect">
            <a:avLst>
              <a:gd name="adj" fmla="val 607800"/>
            </a:avLst>
          </a:prstGeom>
          <a:solidFill>
            <a:srgbClr val="6D4562"/>
          </a:solidFill>
          <a:ln/>
        </p:spPr>
      </p:sp>
      <p:sp>
        <p:nvSpPr>
          <p:cNvPr id="13" name="Shape 11"/>
          <p:cNvSpPr/>
          <p:nvPr/>
        </p:nvSpPr>
        <p:spPr>
          <a:xfrm>
            <a:off x="771882" y="4345067"/>
            <a:ext cx="4907399" cy="1585079"/>
          </a:xfrm>
          <a:prstGeom prst="roundRect">
            <a:avLst>
              <a:gd name="adj" fmla="val 584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00006" y="4917043"/>
            <a:ext cx="159901" cy="441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5899785" y="4565571"/>
            <a:ext cx="302740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Paket Wisata Terintegrasi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5899785" y="5004078"/>
            <a:ext cx="7738229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Pengembangan program paket wisata yang mengintegrasikan hotel dengan objek wisata di sekitarnya.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5789533" y="5914906"/>
            <a:ext cx="7958733" cy="15240"/>
          </a:xfrm>
          <a:prstGeom prst="roundRect">
            <a:avLst>
              <a:gd name="adj" fmla="val 607800"/>
            </a:avLst>
          </a:prstGeom>
          <a:solidFill>
            <a:srgbClr val="6D4562"/>
          </a:solidFill>
          <a:ln/>
        </p:spPr>
      </p:sp>
      <p:sp>
        <p:nvSpPr>
          <p:cNvPr id="18" name="Shape 16"/>
          <p:cNvSpPr/>
          <p:nvPr/>
        </p:nvSpPr>
        <p:spPr>
          <a:xfrm>
            <a:off x="771882" y="6040398"/>
            <a:ext cx="6543318" cy="1585079"/>
          </a:xfrm>
          <a:prstGeom prst="roundRect">
            <a:avLst>
              <a:gd name="adj" fmla="val 584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000006" y="6612374"/>
            <a:ext cx="167878" cy="441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150" dirty="0"/>
          </a:p>
        </p:txBody>
      </p:sp>
      <p:sp>
        <p:nvSpPr>
          <p:cNvPr id="20" name="Text 18"/>
          <p:cNvSpPr/>
          <p:nvPr/>
        </p:nvSpPr>
        <p:spPr>
          <a:xfrm>
            <a:off x="7535704" y="6260902"/>
            <a:ext cx="245042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Aksesibilitas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7535704" y="6699409"/>
            <a:ext cx="6102310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Peningkatan aksesibilitas, seperti penambahan jalur transportasi publik.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2025-01-28T10:58:56Z</dcterms:created>
  <dcterms:modified xsi:type="dcterms:W3CDTF">2025-01-28T10:58:56Z</dcterms:modified>
</cp:coreProperties>
</file>